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Satisfy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orient="horz" pos="39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font" Target="fonts/Satisf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ab9e2865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3ab9e2865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396c0e69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396c0e69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ab9e2865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3ab9e2865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3ab9e2865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3ab9e2865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ab9e2865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ab9e2865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ab9e2865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3ab9e2865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ab9e2865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ab9e2865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ec5e2014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ec5e2014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ab9e2865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3ab9e2865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0" Type="http://schemas.openxmlformats.org/officeDocument/2006/relationships/image" Target="../media/image16.png"/><Relationship Id="rId9" Type="http://schemas.openxmlformats.org/officeDocument/2006/relationships/image" Target="../media/image2.gif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8.png"/><Relationship Id="rId7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hyperlink" Target="http://drive.google.com/file/d/1iCOhHvlSk_bi9JcqREQrfHesJdpNq7w0/view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4119" r="52745" t="0"/>
          <a:stretch/>
        </p:blipFill>
        <p:spPr>
          <a:xfrm>
            <a:off x="6161200" y="0"/>
            <a:ext cx="2982801" cy="524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4117" r="2292" t="0"/>
          <a:stretch/>
        </p:blipFill>
        <p:spPr>
          <a:xfrm>
            <a:off x="-163400" y="0"/>
            <a:ext cx="6471675" cy="524461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1869150" y="1479275"/>
            <a:ext cx="5405700" cy="1843200"/>
          </a:xfrm>
          <a:prstGeom prst="roundRect">
            <a:avLst>
              <a:gd fmla="val 16667" name="adj"/>
            </a:avLst>
          </a:prstGeom>
          <a:solidFill>
            <a:srgbClr val="F2EEC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164812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tisfy"/>
                <a:ea typeface="Satisfy"/>
                <a:cs typeface="Satisfy"/>
                <a:sym typeface="Satisfy"/>
              </a:rPr>
              <a:t>MainBuzz</a:t>
            </a:r>
            <a:endParaRPr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2453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tisfy"/>
                <a:ea typeface="Satisfy"/>
                <a:cs typeface="Satisfy"/>
                <a:sym typeface="Satisfy"/>
              </a:rPr>
              <a:t>Michael Beltz, Kolby Boone, Jackson Gordon,</a:t>
            </a:r>
            <a:endParaRPr>
              <a:latin typeface="Satisfy"/>
              <a:ea typeface="Satisfy"/>
              <a:cs typeface="Satisfy"/>
              <a:sym typeface="Satisf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tisfy"/>
                <a:ea typeface="Satisfy"/>
                <a:cs typeface="Satisfy"/>
                <a:sym typeface="Satisfy"/>
              </a:rPr>
              <a:t>Josef Hertell, Colby Money</a:t>
            </a:r>
            <a:endParaRPr>
              <a:latin typeface="Satisfy"/>
              <a:ea typeface="Satisfy"/>
              <a:cs typeface="Satisfy"/>
              <a:sym typeface="Satisfy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801" y="1555772"/>
            <a:ext cx="839225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088651" y="1555772"/>
            <a:ext cx="839225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b="0" l="4117" r="2292" t="0"/>
          <a:stretch/>
        </p:blipFill>
        <p:spPr>
          <a:xfrm>
            <a:off x="-163400" y="0"/>
            <a:ext cx="6471675" cy="524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3">
            <a:alphaModFix/>
          </a:blip>
          <a:srcRect b="0" l="4119" r="52745" t="0"/>
          <a:stretch/>
        </p:blipFill>
        <p:spPr>
          <a:xfrm>
            <a:off x="6161200" y="0"/>
            <a:ext cx="2982801" cy="524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/>
          <p:nvPr/>
        </p:nvSpPr>
        <p:spPr>
          <a:xfrm>
            <a:off x="311700" y="115788"/>
            <a:ext cx="8422800" cy="4911900"/>
          </a:xfrm>
          <a:prstGeom prst="roundRect">
            <a:avLst>
              <a:gd fmla="val 16667" name="adj"/>
            </a:avLst>
          </a:prstGeom>
          <a:solidFill>
            <a:srgbClr val="F2EEC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2"/>
          <p:cNvSpPr txBox="1"/>
          <p:nvPr/>
        </p:nvSpPr>
        <p:spPr>
          <a:xfrm>
            <a:off x="2876100" y="1743075"/>
            <a:ext cx="339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atisfy"/>
                <a:ea typeface="Satisfy"/>
                <a:cs typeface="Satisfy"/>
                <a:sym typeface="Satisfy"/>
              </a:rPr>
              <a:t>Thank You!</a:t>
            </a:r>
            <a:endParaRPr sz="6000">
              <a:latin typeface="Satisfy"/>
              <a:ea typeface="Satisfy"/>
              <a:cs typeface="Satisfy"/>
              <a:sym typeface="Satisfy"/>
            </a:endParaRPr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1551" y="3272997"/>
            <a:ext cx="839225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096701" y="3879122"/>
            <a:ext cx="839225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351" y="359872"/>
            <a:ext cx="839225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935926" y="1779147"/>
            <a:ext cx="839225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298135" y="-1823"/>
            <a:ext cx="1018875" cy="14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4117" r="2292" t="0"/>
          <a:stretch/>
        </p:blipFill>
        <p:spPr>
          <a:xfrm>
            <a:off x="-163400" y="0"/>
            <a:ext cx="6471675" cy="524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4119" r="52745" t="0"/>
          <a:stretch/>
        </p:blipFill>
        <p:spPr>
          <a:xfrm>
            <a:off x="6161200" y="0"/>
            <a:ext cx="2982801" cy="524462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311700" y="90175"/>
            <a:ext cx="3798900" cy="4911900"/>
          </a:xfrm>
          <a:prstGeom prst="roundRect">
            <a:avLst>
              <a:gd fmla="val 16667" name="adj"/>
            </a:avLst>
          </a:prstGeom>
          <a:solidFill>
            <a:srgbClr val="F2EEC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1385700" y="180250"/>
            <a:ext cx="180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atisfy"/>
                <a:ea typeface="Satisfy"/>
                <a:cs typeface="Satisfy"/>
                <a:sym typeface="Satisfy"/>
              </a:rPr>
              <a:t>Front End</a:t>
            </a:r>
            <a:endParaRPr sz="3000"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038925" y="180250"/>
            <a:ext cx="180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atisfy"/>
                <a:ea typeface="Satisfy"/>
                <a:cs typeface="Satisfy"/>
                <a:sym typeface="Satisfy"/>
              </a:rPr>
              <a:t>Back </a:t>
            </a:r>
            <a:r>
              <a:rPr lang="en" sz="3000">
                <a:latin typeface="Satisfy"/>
                <a:ea typeface="Satisfy"/>
                <a:cs typeface="Satisfy"/>
                <a:sym typeface="Satisfy"/>
              </a:rPr>
              <a:t>End</a:t>
            </a:r>
            <a:endParaRPr sz="3000">
              <a:latin typeface="Satisfy"/>
              <a:ea typeface="Satisfy"/>
              <a:cs typeface="Satisfy"/>
              <a:sym typeface="Satisfy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601" y="1344922"/>
            <a:ext cx="83922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4935550" y="90175"/>
            <a:ext cx="3798900" cy="4911900"/>
          </a:xfrm>
          <a:prstGeom prst="roundRect">
            <a:avLst>
              <a:gd fmla="val 16667" name="adj"/>
            </a:avLst>
          </a:prstGeom>
          <a:solidFill>
            <a:srgbClr val="F2EEC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051" y="1392222"/>
            <a:ext cx="839225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418526" y="3044247"/>
            <a:ext cx="839225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826764" y="2251647"/>
            <a:ext cx="839225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26" y="3342572"/>
            <a:ext cx="83922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6038925" y="180250"/>
            <a:ext cx="180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atisfy"/>
                <a:ea typeface="Satisfy"/>
                <a:cs typeface="Satisfy"/>
                <a:sym typeface="Satisfy"/>
              </a:rPr>
              <a:t>Back </a:t>
            </a:r>
            <a:r>
              <a:rPr lang="en" sz="3000">
                <a:latin typeface="Satisfy"/>
                <a:ea typeface="Satisfy"/>
                <a:cs typeface="Satisfy"/>
                <a:sym typeface="Satisfy"/>
              </a:rPr>
              <a:t>End</a:t>
            </a:r>
            <a:endParaRPr sz="3000">
              <a:latin typeface="Satisfy"/>
              <a:ea typeface="Satisfy"/>
              <a:cs typeface="Satisfy"/>
              <a:sym typeface="Satisfy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1675" y="1145823"/>
            <a:ext cx="839225" cy="109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69950" y="1017725"/>
            <a:ext cx="1038825" cy="12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4800" y="2826489"/>
            <a:ext cx="911825" cy="113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1051500" y="3044250"/>
            <a:ext cx="1038825" cy="126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58138" y="1977475"/>
            <a:ext cx="1137300" cy="1137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38613" y="1794772"/>
            <a:ext cx="1137301" cy="1706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 b="0" l="4117" r="2292" t="0"/>
          <a:stretch/>
        </p:blipFill>
        <p:spPr>
          <a:xfrm>
            <a:off x="-163400" y="0"/>
            <a:ext cx="6471675" cy="524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 rotWithShape="1">
          <a:blip r:embed="rId3">
            <a:alphaModFix/>
          </a:blip>
          <a:srcRect b="0" l="4119" r="52745" t="0"/>
          <a:stretch/>
        </p:blipFill>
        <p:spPr>
          <a:xfrm>
            <a:off x="6161200" y="0"/>
            <a:ext cx="2982801" cy="524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/>
          <p:nvPr/>
        </p:nvSpPr>
        <p:spPr>
          <a:xfrm>
            <a:off x="311700" y="115788"/>
            <a:ext cx="8422800" cy="4911900"/>
          </a:xfrm>
          <a:prstGeom prst="roundRect">
            <a:avLst>
              <a:gd fmla="val 16667" name="adj"/>
            </a:avLst>
          </a:prstGeom>
          <a:solidFill>
            <a:srgbClr val="F2EEC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 txBox="1"/>
          <p:nvPr/>
        </p:nvSpPr>
        <p:spPr>
          <a:xfrm>
            <a:off x="3265650" y="151475"/>
            <a:ext cx="298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atisfy"/>
                <a:ea typeface="Satisfy"/>
                <a:cs typeface="Satisfy"/>
                <a:sym typeface="Satisfy"/>
              </a:rPr>
              <a:t>Log-In / Sign Up</a:t>
            </a:r>
            <a:endParaRPr sz="3000">
              <a:latin typeface="Satisfy"/>
              <a:ea typeface="Satisfy"/>
              <a:cs typeface="Satisfy"/>
              <a:sym typeface="Satisfy"/>
            </a:endParaRPr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976" y="4011972"/>
            <a:ext cx="839225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400" y="4280970"/>
            <a:ext cx="684325" cy="6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2525" y="1028023"/>
            <a:ext cx="2134250" cy="35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 rotWithShape="1">
          <a:blip r:embed="rId7">
            <a:alphaModFix/>
          </a:blip>
          <a:srcRect b="1068" l="0" r="1603" t="0"/>
          <a:stretch/>
        </p:blipFill>
        <p:spPr>
          <a:xfrm>
            <a:off x="4873200" y="1018307"/>
            <a:ext cx="2134250" cy="3553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 b="0" l="4117" r="2292" t="0"/>
          <a:stretch/>
        </p:blipFill>
        <p:spPr>
          <a:xfrm>
            <a:off x="-163400" y="0"/>
            <a:ext cx="6471675" cy="524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4119" r="52745" t="0"/>
          <a:stretch/>
        </p:blipFill>
        <p:spPr>
          <a:xfrm>
            <a:off x="6161200" y="0"/>
            <a:ext cx="2982801" cy="524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/>
          <p:nvPr/>
        </p:nvSpPr>
        <p:spPr>
          <a:xfrm>
            <a:off x="311700" y="115788"/>
            <a:ext cx="8422800" cy="4911900"/>
          </a:xfrm>
          <a:prstGeom prst="roundRect">
            <a:avLst>
              <a:gd fmla="val 16667" name="adj"/>
            </a:avLst>
          </a:prstGeom>
          <a:solidFill>
            <a:srgbClr val="F2EEC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3418050" y="151475"/>
            <a:ext cx="235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atisfy"/>
                <a:ea typeface="Satisfy"/>
                <a:cs typeface="Satisfy"/>
                <a:sym typeface="Satisfy"/>
              </a:rPr>
              <a:t>Camera Page</a:t>
            </a:r>
            <a:endParaRPr sz="3000">
              <a:latin typeface="Satisfy"/>
              <a:ea typeface="Satisfy"/>
              <a:cs typeface="Satisfy"/>
              <a:sym typeface="Satisfy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82526" y="3912197"/>
            <a:ext cx="839225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482677" y="4568875"/>
            <a:ext cx="443458" cy="32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7962" y="1017725"/>
            <a:ext cx="2108077" cy="35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2241450" y="1017725"/>
            <a:ext cx="117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tisfy"/>
                <a:ea typeface="Satisfy"/>
                <a:cs typeface="Satisfy"/>
                <a:sym typeface="Satisfy"/>
              </a:rPr>
              <a:t>Prompt →</a:t>
            </a:r>
            <a:endParaRPr sz="1800"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1586850" y="4107175"/>
            <a:ext cx="183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tisfy"/>
                <a:ea typeface="Satisfy"/>
                <a:cs typeface="Satisfy"/>
                <a:sym typeface="Satisfy"/>
              </a:rPr>
              <a:t>The Buzz Link </a:t>
            </a:r>
            <a:r>
              <a:rPr lang="en" sz="1800">
                <a:latin typeface="Satisfy"/>
                <a:ea typeface="Satisfy"/>
                <a:cs typeface="Satisfy"/>
                <a:sym typeface="Satisfy"/>
              </a:rPr>
              <a:t>→</a:t>
            </a:r>
            <a:endParaRPr sz="1800"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5738688" y="4077650"/>
            <a:ext cx="183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tisfy"/>
                <a:ea typeface="Satisfy"/>
                <a:cs typeface="Satisfy"/>
                <a:sym typeface="Satisfy"/>
              </a:rPr>
              <a:t>← Camera Button</a:t>
            </a:r>
            <a:endParaRPr sz="1800">
              <a:latin typeface="Satisfy"/>
              <a:ea typeface="Satisfy"/>
              <a:cs typeface="Satisfy"/>
              <a:sym typeface="Satisf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4117" r="2292" t="0"/>
          <a:stretch/>
        </p:blipFill>
        <p:spPr>
          <a:xfrm>
            <a:off x="-163400" y="0"/>
            <a:ext cx="6471675" cy="524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 b="0" l="4119" r="52745" t="0"/>
          <a:stretch/>
        </p:blipFill>
        <p:spPr>
          <a:xfrm>
            <a:off x="6161200" y="0"/>
            <a:ext cx="2982801" cy="524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311700" y="115788"/>
            <a:ext cx="8422800" cy="4911900"/>
          </a:xfrm>
          <a:prstGeom prst="roundRect">
            <a:avLst>
              <a:gd fmla="val 16667" name="adj"/>
            </a:avLst>
          </a:prstGeom>
          <a:solidFill>
            <a:srgbClr val="F2EEC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3799050" y="151475"/>
            <a:ext cx="165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atisfy"/>
                <a:ea typeface="Satisfy"/>
                <a:cs typeface="Satisfy"/>
                <a:sym typeface="Satisfy"/>
              </a:rPr>
              <a:t>The Buzz</a:t>
            </a:r>
            <a:endParaRPr sz="3000">
              <a:latin typeface="Satisfy"/>
              <a:ea typeface="Satisfy"/>
              <a:cs typeface="Satisfy"/>
              <a:sym typeface="Satisfy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976" y="4011972"/>
            <a:ext cx="839225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8796" y="3906401"/>
            <a:ext cx="477602" cy="52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085" y="1093725"/>
            <a:ext cx="2128023" cy="353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2073600" y="956350"/>
            <a:ext cx="150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tisfy"/>
                <a:ea typeface="Satisfy"/>
                <a:cs typeface="Satisfy"/>
                <a:sym typeface="Satisfy"/>
              </a:rPr>
              <a:t>Username </a:t>
            </a:r>
            <a:r>
              <a:rPr lang="en" sz="1800">
                <a:latin typeface="Satisfy"/>
                <a:ea typeface="Satisfy"/>
                <a:cs typeface="Satisfy"/>
                <a:sym typeface="Satisfy"/>
              </a:rPr>
              <a:t>→</a:t>
            </a:r>
            <a:endParaRPr sz="1800"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5587100" y="1152475"/>
            <a:ext cx="150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tisfy"/>
                <a:ea typeface="Satisfy"/>
                <a:cs typeface="Satisfy"/>
                <a:sym typeface="Satisfy"/>
              </a:rPr>
              <a:t>← Prompt</a:t>
            </a:r>
            <a:endParaRPr sz="1800"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5587100" y="3012425"/>
            <a:ext cx="150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tisfy"/>
                <a:ea typeface="Satisfy"/>
                <a:cs typeface="Satisfy"/>
                <a:sym typeface="Satisfy"/>
              </a:rPr>
              <a:t>← Scrollable</a:t>
            </a:r>
            <a:endParaRPr sz="1800">
              <a:latin typeface="Satisfy"/>
              <a:ea typeface="Satisfy"/>
              <a:cs typeface="Satisfy"/>
              <a:sym typeface="Satisf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0" l="4117" r="2292" t="0"/>
          <a:stretch/>
        </p:blipFill>
        <p:spPr>
          <a:xfrm>
            <a:off x="-163400" y="0"/>
            <a:ext cx="6471675" cy="524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 b="0" l="4119" r="52745" t="0"/>
          <a:stretch/>
        </p:blipFill>
        <p:spPr>
          <a:xfrm>
            <a:off x="6161200" y="0"/>
            <a:ext cx="2982801" cy="524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/>
          <p:nvPr/>
        </p:nvSpPr>
        <p:spPr>
          <a:xfrm>
            <a:off x="311700" y="115788"/>
            <a:ext cx="8422800" cy="4911900"/>
          </a:xfrm>
          <a:prstGeom prst="roundRect">
            <a:avLst>
              <a:gd fmla="val 16667" name="adj"/>
            </a:avLst>
          </a:prstGeom>
          <a:solidFill>
            <a:srgbClr val="F2EEC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 txBox="1"/>
          <p:nvPr/>
        </p:nvSpPr>
        <p:spPr>
          <a:xfrm>
            <a:off x="3722850" y="151475"/>
            <a:ext cx="181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atisfy"/>
                <a:ea typeface="Satisfy"/>
                <a:cs typeface="Satisfy"/>
                <a:sym typeface="Satisfy"/>
              </a:rPr>
              <a:t>Live Demo</a:t>
            </a:r>
            <a:endParaRPr sz="3000">
              <a:latin typeface="Satisfy"/>
              <a:ea typeface="Satisfy"/>
              <a:cs typeface="Satisfy"/>
              <a:sym typeface="Satisfy"/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23438">
            <a:off x="7565507" y="4530529"/>
            <a:ext cx="245537" cy="41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 title="The_MainBuzz_Frontend_Showcase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0" y="90780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682526" y="3912197"/>
            <a:ext cx="839225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b="0" l="4117" r="2292" t="0"/>
          <a:stretch/>
        </p:blipFill>
        <p:spPr>
          <a:xfrm>
            <a:off x="-163400" y="0"/>
            <a:ext cx="6471675" cy="524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 b="0" l="4119" r="52745" t="0"/>
          <a:stretch/>
        </p:blipFill>
        <p:spPr>
          <a:xfrm>
            <a:off x="6161200" y="0"/>
            <a:ext cx="2982801" cy="524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/>
          <p:nvPr/>
        </p:nvSpPr>
        <p:spPr>
          <a:xfrm>
            <a:off x="311700" y="115788"/>
            <a:ext cx="8422800" cy="4911900"/>
          </a:xfrm>
          <a:prstGeom prst="roundRect">
            <a:avLst>
              <a:gd fmla="val 16667" name="adj"/>
            </a:avLst>
          </a:prstGeom>
          <a:solidFill>
            <a:srgbClr val="F2EEC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1589250" y="151475"/>
            <a:ext cx="679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atisfy"/>
                <a:ea typeface="Satisfy"/>
                <a:cs typeface="Satisfy"/>
                <a:sym typeface="Satisfy"/>
              </a:rPr>
              <a:t>Frequently Asked Questions (Front End)</a:t>
            </a:r>
            <a:endParaRPr sz="3000"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1880100" y="1029025"/>
            <a:ext cx="52860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atisfy"/>
              <a:buChar char="●"/>
            </a:pPr>
            <a:r>
              <a:rPr lang="en" sz="1800">
                <a:latin typeface="Satisfy"/>
                <a:ea typeface="Satisfy"/>
                <a:cs typeface="Satisfy"/>
                <a:sym typeface="Satisfy"/>
              </a:rPr>
              <a:t>How do I log out?</a:t>
            </a:r>
            <a:endParaRPr sz="1800">
              <a:latin typeface="Satisfy"/>
              <a:ea typeface="Satisfy"/>
              <a:cs typeface="Satisfy"/>
              <a:sym typeface="Satisf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atisfy"/>
              <a:buChar char="○"/>
            </a:pPr>
            <a:r>
              <a:rPr lang="en" sz="1800">
                <a:latin typeface="Satisfy"/>
                <a:ea typeface="Satisfy"/>
                <a:cs typeface="Satisfy"/>
                <a:sym typeface="Satisfy"/>
              </a:rPr>
              <a:t>Simply closing the app will log the user out</a:t>
            </a:r>
            <a:endParaRPr sz="1800">
              <a:latin typeface="Satisfy"/>
              <a:ea typeface="Satisfy"/>
              <a:cs typeface="Satisfy"/>
              <a:sym typeface="Satisf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tisfy"/>
              <a:ea typeface="Satisfy"/>
              <a:cs typeface="Satisfy"/>
              <a:sym typeface="Satisf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atisfy"/>
              <a:buChar char="●"/>
            </a:pPr>
            <a:r>
              <a:rPr lang="en" sz="1800">
                <a:latin typeface="Satisfy"/>
                <a:ea typeface="Satisfy"/>
                <a:cs typeface="Satisfy"/>
                <a:sym typeface="Satisfy"/>
              </a:rPr>
              <a:t>Can the app be used on different devices?</a:t>
            </a:r>
            <a:endParaRPr sz="1800">
              <a:latin typeface="Satisfy"/>
              <a:ea typeface="Satisfy"/>
              <a:cs typeface="Satisfy"/>
              <a:sym typeface="Satisf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atisfy"/>
              <a:buChar char="○"/>
            </a:pPr>
            <a:r>
              <a:rPr lang="en" sz="1800">
                <a:latin typeface="Satisfy"/>
                <a:ea typeface="Satisfy"/>
                <a:cs typeface="Satisfy"/>
                <a:sym typeface="Satisfy"/>
              </a:rPr>
              <a:t>MainBuzz is only available on Android at the moment</a:t>
            </a:r>
            <a:endParaRPr sz="1800">
              <a:latin typeface="Satisfy"/>
              <a:ea typeface="Satisfy"/>
              <a:cs typeface="Satisfy"/>
              <a:sym typeface="Satisf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tisfy"/>
              <a:ea typeface="Satisfy"/>
              <a:cs typeface="Satisfy"/>
              <a:sym typeface="Satisf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atisfy"/>
              <a:buChar char="●"/>
            </a:pPr>
            <a:r>
              <a:rPr lang="en" sz="1800">
                <a:latin typeface="Satisfy"/>
                <a:ea typeface="Satisfy"/>
                <a:cs typeface="Satisfy"/>
                <a:sym typeface="Satisfy"/>
              </a:rPr>
              <a:t>What security steps have been taken?</a:t>
            </a:r>
            <a:endParaRPr sz="1800">
              <a:latin typeface="Satisfy"/>
              <a:ea typeface="Satisfy"/>
              <a:cs typeface="Satisfy"/>
              <a:sym typeface="Satisf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atisfy"/>
              <a:buChar char="○"/>
            </a:pPr>
            <a:r>
              <a:rPr lang="en" sz="1800">
                <a:latin typeface="Satisfy"/>
                <a:ea typeface="Satisfy"/>
                <a:cs typeface="Satisfy"/>
                <a:sym typeface="Satisfy"/>
              </a:rPr>
              <a:t>The passw</a:t>
            </a:r>
            <a:r>
              <a:rPr lang="en" sz="1800">
                <a:latin typeface="Satisfy"/>
                <a:ea typeface="Satisfy"/>
                <a:cs typeface="Satisfy"/>
                <a:sym typeface="Satisfy"/>
              </a:rPr>
              <a:t>ord is hidden in the front end when entering and the backend has its own implementations</a:t>
            </a:r>
            <a:endParaRPr sz="1800">
              <a:latin typeface="Satisfy"/>
              <a:ea typeface="Satisfy"/>
              <a:cs typeface="Satisfy"/>
              <a:sym typeface="Satisf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tisfy"/>
              <a:ea typeface="Satisfy"/>
              <a:cs typeface="Satisfy"/>
              <a:sym typeface="Satisf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tisfy"/>
              <a:ea typeface="Satisfy"/>
              <a:cs typeface="Satisfy"/>
              <a:sym typeface="Satisfy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58847">
            <a:off x="1254702" y="3950976"/>
            <a:ext cx="500150" cy="4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976" y="4011972"/>
            <a:ext cx="839225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3">
            <a:alphaModFix/>
          </a:blip>
          <a:srcRect b="0" l="4117" r="2292" t="0"/>
          <a:stretch/>
        </p:blipFill>
        <p:spPr>
          <a:xfrm>
            <a:off x="-163400" y="0"/>
            <a:ext cx="6471675" cy="524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3">
            <a:alphaModFix/>
          </a:blip>
          <a:srcRect b="0" l="4119" r="52745" t="0"/>
          <a:stretch/>
        </p:blipFill>
        <p:spPr>
          <a:xfrm>
            <a:off x="6161200" y="0"/>
            <a:ext cx="2982801" cy="524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/>
          <p:nvPr/>
        </p:nvSpPr>
        <p:spPr>
          <a:xfrm>
            <a:off x="311700" y="115788"/>
            <a:ext cx="8422800" cy="4911900"/>
          </a:xfrm>
          <a:prstGeom prst="roundRect">
            <a:avLst>
              <a:gd fmla="val 16667" name="adj"/>
            </a:avLst>
          </a:prstGeom>
          <a:solidFill>
            <a:srgbClr val="F2EEC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 txBox="1"/>
          <p:nvPr/>
        </p:nvSpPr>
        <p:spPr>
          <a:xfrm>
            <a:off x="2488500" y="169300"/>
            <a:ext cx="406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atisfy"/>
                <a:ea typeface="Satisfy"/>
                <a:cs typeface="Satisfy"/>
                <a:sym typeface="Satisfy"/>
              </a:rPr>
              <a:t>What Didn’t We Get Done?</a:t>
            </a:r>
            <a:endParaRPr sz="3000">
              <a:latin typeface="Satisfy"/>
              <a:ea typeface="Satisfy"/>
              <a:cs typeface="Satisfy"/>
              <a:sym typeface="Satisfy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453922" y="4049185"/>
            <a:ext cx="361900" cy="73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682526" y="3912197"/>
            <a:ext cx="839225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3600" y="776125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3647" y="4126760"/>
            <a:ext cx="361900" cy="731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b="0" l="4117" r="2292" t="0"/>
          <a:stretch/>
        </p:blipFill>
        <p:spPr>
          <a:xfrm>
            <a:off x="-163400" y="0"/>
            <a:ext cx="6471675" cy="524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 rotWithShape="1">
          <a:blip r:embed="rId3">
            <a:alphaModFix/>
          </a:blip>
          <a:srcRect b="0" l="4119" r="52745" t="0"/>
          <a:stretch/>
        </p:blipFill>
        <p:spPr>
          <a:xfrm>
            <a:off x="6161200" y="0"/>
            <a:ext cx="2982801" cy="524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/>
          <p:nvPr/>
        </p:nvSpPr>
        <p:spPr>
          <a:xfrm>
            <a:off x="311700" y="115788"/>
            <a:ext cx="8422800" cy="4911900"/>
          </a:xfrm>
          <a:prstGeom prst="roundRect">
            <a:avLst>
              <a:gd fmla="val 16667" name="adj"/>
            </a:avLst>
          </a:prstGeom>
          <a:solidFill>
            <a:srgbClr val="F2EEC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3722850" y="151475"/>
            <a:ext cx="176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atisfy"/>
                <a:ea typeface="Satisfy"/>
                <a:cs typeface="Satisfy"/>
                <a:sym typeface="Satisfy"/>
              </a:rPr>
              <a:t>Back End</a:t>
            </a:r>
            <a:endParaRPr sz="3000"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1638300" y="2302350"/>
            <a:ext cx="5867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Satisfy"/>
                <a:ea typeface="Satisfy"/>
                <a:cs typeface="Satisfy"/>
                <a:sym typeface="Satisfy"/>
              </a:rPr>
              <a:t>Now to the code to see how the back end functions…</a:t>
            </a:r>
            <a:endParaRPr sz="2300">
              <a:latin typeface="Satisfy"/>
              <a:ea typeface="Satisfy"/>
              <a:cs typeface="Satisfy"/>
              <a:sym typeface="Satisfy"/>
            </a:endParaRPr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561199">
            <a:off x="1333160" y="4460380"/>
            <a:ext cx="504705" cy="504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976" y="4011972"/>
            <a:ext cx="839225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